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9" r:id="rId5"/>
    <p:sldId id="263" r:id="rId6"/>
    <p:sldId id="262" r:id="rId7"/>
    <p:sldId id="256" r:id="rId8"/>
    <p:sldId id="261" r:id="rId9"/>
    <p:sldId id="260" r:id="rId10"/>
    <p:sldId id="258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1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cheung:Downloads:PT-CLINV1-139-170331_13422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'PT-CLINV1-139-170331_134220.csv'!$HR$29:$HR$31</c:f>
              <c:strCache>
                <c:ptCount val="3"/>
                <c:pt idx="0">
                  <c:v>Not specified</c:v>
                </c:pt>
                <c:pt idx="1">
                  <c:v>Ward</c:v>
                </c:pt>
                <c:pt idx="2">
                  <c:v>Critical care</c:v>
                </c:pt>
              </c:strCache>
            </c:strRef>
          </c:cat>
          <c:val>
            <c:numRef>
              <c:f>'PT-CLINV1-139-170331_134220.csv'!$HS$29:$HS$31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9-4B97-ADC5-359B8FED8B3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22FD-BA9B-4207-85CB-4925C7BD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132B7-BC02-4E08-B7BF-320B12EFE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4E74-D9AB-4554-BB60-EDDBC35D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6B77-E9F7-418E-8D83-F5B9DD46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3D-44C8-4AFE-B77C-6A72DFC3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5AF2-5258-413D-8DEB-5CFE5747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FA505-5B23-4ECB-9878-FD0F8CF7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F0B2D-3D95-4496-8E6A-22463174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D53C-4882-42C1-B03C-298B99DF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413D-7121-445B-A16D-2646B987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3D92D-A56E-4835-9C78-6EB85AFD9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06A5C-0A6D-4145-B4E9-F5C14195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2EE8-4CFE-46A3-A83B-71660A01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544A7-481C-4001-B890-A0D41474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2269-9AC9-4BC5-BE3B-256F4C25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7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9ED0-FA4E-4C7F-8716-B04CF9F317B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8603A-A468-44FB-84F3-1E9EFF20F6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2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6B38F-9992-4574-A1DC-2CEBD435FA9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4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E2618-2C19-42BD-ADED-A32263031A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C101-B3D4-43BA-859F-91F4E1A0F5D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03B7-03F8-43FF-A641-B34081558DD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62CD7-448F-4F66-A4F0-D48CE7935C4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6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A663C-4803-4CB7-B299-E2CC26322B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6B9C-65A6-406B-A2F3-FBB03AAE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4FE5A-5AFA-4D71-8F53-37B92124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C3A1-420D-4DCD-A2D6-0EB67F28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FD41-AB7F-4514-B981-802DD890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1036-460B-4B89-8867-65A9A9B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5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3DE3A-B090-40B1-A815-66E0A2D370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6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7688-1C32-4C1E-97D7-0D19F9D9B51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5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7DDB-E9A6-48EF-863C-0D12C45336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1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6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43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47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93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0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2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53A6-3325-476D-A3E7-FE14F3F8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CAB9E-E611-432F-B8DF-16B1CAC5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0A1F5-7E40-4743-973A-B8D94034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7E898-098A-4526-ACA2-5EF87D32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01BF-AB85-4282-B592-48C068EE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31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0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9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3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3448-CC1B-44C4-A60F-083A6C1C9400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116B-E77D-43D6-BD91-89C739E3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8808-E95A-4547-917C-005B8CDA5987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4911-25FB-4F30-924E-1A45D6DA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2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603F-172A-4463-9166-8254619A47C3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F53D-98C6-4A1A-B736-86FF5A7D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4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6226-DDCC-4F37-817B-79A9F3895CD1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EAC5-8742-44F5-80E9-BC695257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0027-82B6-4EF1-AAA0-B3378C0BA262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BFB8-2637-491F-AE7A-0A4E241A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6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490-75F4-44E6-8FCD-8B651F24DBC7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82B9-8CC3-4FD6-84B1-997EA216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7B39-9E74-4A7A-8AD3-075C8E03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8E48-5992-4198-9434-D60C0B61B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AE49A-164F-4102-88D8-A15525783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5CED-53E9-4ED5-9F76-23405DE0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2E74-921B-4A65-ADBB-B2186CC3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048D-F2DC-4695-BBBB-6023E03C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4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5BDE-B16C-494E-8579-AB62C0F05AA1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B9DC-48E1-42CE-AC50-E3E1C852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6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5B8-F10D-4A92-9E30-9C6B76B3DBBF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CF4-8BB2-478C-8F65-1DB831D4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F67-CBB2-42E5-91C9-CA88F6FD36AB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0639-E151-4F39-AC01-79B8DEBF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8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57F2-592B-4122-A16D-9AD0B70CAA33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48CE-B6CE-4F80-BC7A-8A607EFC2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9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224-53ED-44BB-8D99-12A9F0DB1659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FFE8-EE05-4FD8-BF8E-138983DF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FE59-8E7D-4D16-85D1-3E92CE05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5D8A8-C2B8-44A8-B959-56AFB260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810B1-1043-4549-9007-4B6879B2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1B39C-37E7-422E-BBD7-02AFC61F4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EDAA1-9B37-484D-809E-8E7A66D61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C47C9-F435-494B-8406-95FF20E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8DA55-129F-4694-872F-73050A9D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1A553-FE7B-4D3F-9AE6-E6E5533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1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B5F5-5573-4407-850F-64E68CB8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42784-F233-433A-AB32-D1D08F85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28D53-F386-4242-8B59-9F69C9A8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5126D-57B6-4744-983A-FAD24471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5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CD9D6-8970-45B9-AEA7-884960CF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B4E23-6AEF-4566-B4C2-B4C58D0A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32FD-2BE0-418C-B6B7-C14C6768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4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37D2-AF92-4F45-9E01-CCF3D302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CDD2-94AE-479E-9892-DA6E20DF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D5C93-F102-4010-A5F4-8BF6B5A1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A0D1F-9CF4-4D73-AE4B-52C308E5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9E6AE-6D38-451B-883A-BF27577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E3CD9-93C1-4AD1-AFBE-25D74096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7B2F-C66F-4079-A4EF-CE140F76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CAC91-E6C1-4262-99CA-B94FAF89A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05881-75C1-4DE9-81CE-E1F860AC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85D6-3E31-4E6A-98B3-B72F5961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23CC-5257-4185-91B6-30D56477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7C74-20E7-4DA3-A6D8-50117B40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5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627F-8797-4402-88A0-C457B952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8E9B4-2CD8-4652-A564-CD1F4A037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A57CB-0D34-4EFB-B0C0-1149C46A8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3DAE-8408-4D49-84B6-29D7DA988A55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BEA33-EA9B-45BD-90B7-E35BB1E58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DAA0-74D1-4691-BC82-35F89E76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F776-D0E4-4CDF-8816-92CF5733E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3959E-9A29-4051-8CBB-6FFA06A57D3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517A-5667-4A42-B46D-FC3E7BC58C26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91B3-78FE-41E4-96D1-95D384506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D5816-B973-4704-B873-B08671B8B3E2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err="1"/>
              <a:t>Carolyn.johnston@stgeorges.nhs.uk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@</a:t>
            </a:r>
            <a:r>
              <a:rPr lang="en-US" dirty="0" err="1"/>
              <a:t>Drcjohn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ela.org.uk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CEDE-B721-4CD3-9451-D1FB800CD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7901"/>
            <a:ext cx="9144000" cy="1102936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Improvement focus: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15DF2-ED4B-4B31-B723-60909018B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1226482"/>
            <a:ext cx="11019934" cy="5080050"/>
          </a:xfrm>
        </p:spPr>
        <p:txBody>
          <a:bodyPr>
            <a:normAutofit/>
          </a:bodyPr>
          <a:lstStyle/>
          <a:p>
            <a:r>
              <a:rPr lang="en-GB" dirty="0"/>
              <a:t>Thinking about: entering cases, finding missing cases or data, communicating results.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In your tables: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Q1. How do you approach this? </a:t>
            </a:r>
          </a:p>
          <a:p>
            <a:pPr algn="l"/>
            <a:r>
              <a:rPr lang="en-GB" dirty="0"/>
              <a:t>		Who does it? When do they do it?</a:t>
            </a:r>
          </a:p>
          <a:p>
            <a:pPr algn="l"/>
            <a:r>
              <a:rPr lang="en-GB" dirty="0"/>
              <a:t>	Q2. What works well for you?</a:t>
            </a:r>
          </a:p>
          <a:p>
            <a:pPr algn="l"/>
            <a:r>
              <a:rPr lang="en-GB" dirty="0"/>
              <a:t>	Q3. What do you find difficult?</a:t>
            </a:r>
          </a:p>
          <a:p>
            <a:pPr algn="l"/>
            <a:endParaRPr lang="en-GB" dirty="0"/>
          </a:p>
          <a:p>
            <a:r>
              <a:rPr lang="en-GB" dirty="0"/>
              <a:t>Be ready to feedback your main points to the room in 15 mins.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4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A67C-586C-48EB-9227-1B2CB8E6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share slides from the day via email</a:t>
            </a:r>
          </a:p>
          <a:p>
            <a:endParaRPr lang="en-GB" dirty="0"/>
          </a:p>
          <a:p>
            <a:r>
              <a:rPr lang="en-GB" dirty="0"/>
              <a:t>We will also collate the best practice examples into a ‘top tips’ document after the 5 workshops this year</a:t>
            </a:r>
          </a:p>
          <a:p>
            <a:endParaRPr lang="en-GB" dirty="0"/>
          </a:p>
          <a:p>
            <a:r>
              <a:rPr lang="en-GB" dirty="0"/>
              <a:t>Please hand in your feedback forms!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info@nela.org.uk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7033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8504" y="3022465"/>
            <a:ext cx="9144000" cy="1512168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707" y="743634"/>
            <a:ext cx="7160840" cy="1080120"/>
          </a:xfrm>
          <a:solidFill>
            <a:srgbClr val="C00000"/>
          </a:solidFill>
        </p:spPr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Emergency laparotomy at SGH- how are we doing?</a:t>
            </a:r>
          </a:p>
        </p:txBody>
      </p:sp>
      <p:pic>
        <p:nvPicPr>
          <p:cNvPr id="1026" name="Picture 2" descr="C:\Users\johnsc01\Desktop\NELA_Logo_round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429" y="781283"/>
            <a:ext cx="14763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nsc01\Desktop\egg timer 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169" y="309446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hnsc01\Desktop\intensive care 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146" y="184360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hnsc01\Desktop\percentage ico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362" y="1997547"/>
            <a:ext cx="879105" cy="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hnsc01\Desktop\Calendar-icon-16x9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3" t="-1668" r="14966" b="-1"/>
          <a:stretch/>
        </p:blipFill>
        <p:spPr bwMode="auto">
          <a:xfrm>
            <a:off x="1643645" y="2007110"/>
            <a:ext cx="1229274" cy="9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724" y="210902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Feb &amp; 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163" y="2054731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We did 22 emergency laparotomies in Feb and Mar 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(34 in Dec/Jan)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3639" y="2106861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64 % of cases were entered into NELA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(88% in Oct/Nov)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4112" y="3242358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All ‘immediate’ and ‘urgent’ category patients got to theatres within the target time. Since December, 82% patients have arrived in theatres within their target time, and the average time is getting shorter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812033" y="5861415"/>
            <a:ext cx="8712967" cy="93610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Next month’s focus: Risk scoring has improved greatly, but data entry has slipped.  Please ensure someone in the team completes the NELA </a:t>
            </a:r>
            <a:r>
              <a:rPr lang="en-GB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webform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, this is vital to good quality data.</a:t>
            </a:r>
          </a:p>
        </p:txBody>
      </p:sp>
      <p:pic>
        <p:nvPicPr>
          <p:cNvPr id="22" name="Picture 9" descr="C:\Users\johnsc01\Desktop\risk_ico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037" y="4698720"/>
            <a:ext cx="1112730" cy="11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48128" y="4625643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Risk prediction has vastly improved since December, and is now above the national average. </a:t>
            </a:r>
            <a:r>
              <a:rPr lang="en-GB" sz="1400" dirty="0">
                <a:solidFill>
                  <a:srgbClr val="FF0000"/>
                </a:solidFill>
                <a:latin typeface="Calibri"/>
              </a:rPr>
              <a:t>Well done everyone!!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Please carry on discussing risk at booking: ITU admission and other aspects of care depend on this</a:t>
            </a:r>
          </a:p>
        </p:txBody>
      </p: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55696"/>
              </p:ext>
            </p:extLst>
          </p:nvPr>
        </p:nvGraphicFramePr>
        <p:xfrm>
          <a:off x="8346465" y="1528837"/>
          <a:ext cx="2736304" cy="17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351098" y="266451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Post op destinations:</a:t>
            </a:r>
          </a:p>
        </p:txBody>
      </p:sp>
      <p:pic>
        <p:nvPicPr>
          <p:cNvPr id="7" name="Picture 6" descr="Screen Shot 2017-04-02 at 09.30.51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184" y="2891030"/>
            <a:ext cx="3888432" cy="1549410"/>
          </a:xfrm>
          <a:prstGeom prst="rect">
            <a:avLst/>
          </a:prstGeom>
        </p:spPr>
      </p:pic>
      <p:pic>
        <p:nvPicPr>
          <p:cNvPr id="8" name="Picture 7" descr="Screen Shot 2017-04-02 at 09.41.02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88" y="4416866"/>
            <a:ext cx="3816424" cy="138571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525915" y="3926018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Time taken to get to theatre from booking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294BB-F53B-4EAC-A6B8-804690A40A04}"/>
              </a:ext>
            </a:extLst>
          </p:cNvPr>
          <p:cNvSpPr txBox="1"/>
          <p:nvPr/>
        </p:nvSpPr>
        <p:spPr>
          <a:xfrm>
            <a:off x="95360" y="115103"/>
            <a:ext cx="1174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Example of data feedback as infographic</a:t>
            </a:r>
          </a:p>
        </p:txBody>
      </p:sp>
    </p:spTree>
    <p:extLst>
      <p:ext uri="{BB962C8B-B14F-4D97-AF65-F5344CB8AC3E}">
        <p14:creationId xmlns:p14="http://schemas.microsoft.com/office/powerpoint/2010/main" val="203146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0" name="Group 302"/>
          <p:cNvGraphicFramePr>
            <a:graphicFrameLocks noGrp="1"/>
          </p:cNvGraphicFramePr>
          <p:nvPr>
            <p:extLst/>
          </p:nvPr>
        </p:nvGraphicFramePr>
        <p:xfrm>
          <a:off x="1703389" y="541338"/>
          <a:ext cx="5329237" cy="6219254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CQC 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 and 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 ascertainment- </a:t>
                      </a: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completion of audit data is assessed annually and RAG rated against HES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 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2015- 13%, 2016- 128% 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(more cases recorded in NELA than HES)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Consistent monthly performance</a:t>
                      </a: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~80% data captured in perioperative period, other cases recorded retrospectively from notes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 operative documentation of risk of death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 should have objective risk scoring, to guide intra-operative and post operative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 patients in Feb- Mar meet this standard, improved from 20% in Jan. </a:t>
                      </a:r>
                      <a:r>
                        <a:rPr kumimoji="0" lang="en-GB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Theatreman</a:t>
                      </a: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booking form now amended to include risk scoring, training and awareness sessions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to theatres in appropriate timescale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NCEPOD urgent classification cases- access in &lt;6 hours, NCEPOD immediate- &lt;2 hours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 SPC chart. Outliers case notes and theatre schedule review underway. 70% patients currently meeting 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NCEPOD standard, 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Cases &gt;5% predicted mortality with consultant surgeon and anaesthetist present in theatres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 cases meet this standard. This has been consistent over many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Cases &gt;10% predicted  mortality) admitted to high dependency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GICU aim to take patients with risk of death &gt;5%, 100% patients meeting admission internal 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 of stay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reported to CQC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 SPC chart, average &gt;15 days, with significant proportion of patients staying &gt;25 days.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hospital mortality 10.3% (awaiting risk adjustment), 2015 risk adjusted mortality falls within expected range, 11.3%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88913"/>
            <a:ext cx="123983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7175500" y="981076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/>
              </a:rPr>
              <a:t>SPC chart of theatre access times- urgent cases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7175500" y="3860801"/>
            <a:ext cx="316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Arial"/>
              </a:rPr>
              <a:t>SPC chart of length of stay</a:t>
            </a:r>
          </a:p>
        </p:txBody>
      </p:sp>
      <p:pic>
        <p:nvPicPr>
          <p:cNvPr id="2351" name="Picture 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14278" r="13901" b="4240"/>
          <a:stretch>
            <a:fillRect/>
          </a:stretch>
        </p:blipFill>
        <p:spPr bwMode="auto">
          <a:xfrm>
            <a:off x="7175501" y="4273550"/>
            <a:ext cx="33131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-1" b="29162"/>
          <a:stretch/>
        </p:blipFill>
        <p:spPr bwMode="auto">
          <a:xfrm>
            <a:off x="7175500" y="1249887"/>
            <a:ext cx="3381545" cy="21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6A8B3-3310-439E-B242-0CA2C3795319}"/>
              </a:ext>
            </a:extLst>
          </p:cNvPr>
          <p:cNvSpPr txBox="1"/>
          <p:nvPr/>
        </p:nvSpPr>
        <p:spPr>
          <a:xfrm>
            <a:off x="-1400557" y="-8003"/>
            <a:ext cx="1174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Example of data feedback board report</a:t>
            </a:r>
          </a:p>
        </p:txBody>
      </p:sp>
    </p:spTree>
    <p:extLst>
      <p:ext uri="{BB962C8B-B14F-4D97-AF65-F5344CB8AC3E}">
        <p14:creationId xmlns:p14="http://schemas.microsoft.com/office/powerpoint/2010/main" val="67710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CEDE-B721-4CD3-9451-D1FB800CD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7901"/>
            <a:ext cx="9144000" cy="1102936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Improvement focus: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15DF2-ED4B-4B31-B723-60909018B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1226482"/>
            <a:ext cx="11019934" cy="5080050"/>
          </a:xfrm>
        </p:spPr>
        <p:txBody>
          <a:bodyPr>
            <a:normAutofit/>
          </a:bodyPr>
          <a:lstStyle/>
          <a:p>
            <a:r>
              <a:rPr lang="en-GB" dirty="0"/>
              <a:t>Thinking about: Pre op care- sepsis, risk prediction, CT scan access, pre op reviews.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In your tables: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How do you approach this?</a:t>
            </a:r>
          </a:p>
          <a:p>
            <a:pPr algn="l"/>
            <a:r>
              <a:rPr lang="en-GB" dirty="0"/>
              <a:t>		Is there a sepsis pathway? How do you build risk prediction into your 		work? Do you have special access to CT scans?</a:t>
            </a:r>
          </a:p>
          <a:p>
            <a:pPr algn="l"/>
            <a:r>
              <a:rPr lang="en-GB" dirty="0"/>
              <a:t>	What works well for you?</a:t>
            </a:r>
          </a:p>
          <a:p>
            <a:pPr algn="l"/>
            <a:r>
              <a:rPr lang="en-GB" dirty="0"/>
              <a:t>	What do you find difficult?</a:t>
            </a:r>
          </a:p>
          <a:p>
            <a:pPr algn="l"/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Be ready to feedback your main points to the room in 15 mins.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03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3 at 21.50.0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93" y="1673255"/>
            <a:ext cx="9144000" cy="4788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5BC92-0752-44DC-8007-2386810C75E5}"/>
              </a:ext>
            </a:extLst>
          </p:cNvPr>
          <p:cNvSpPr txBox="1"/>
          <p:nvPr/>
        </p:nvSpPr>
        <p:spPr>
          <a:xfrm>
            <a:off x="1555423" y="197962"/>
            <a:ext cx="931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Example of using run charts to inform improvements from AAGBI WSM poster prize winner</a:t>
            </a:r>
          </a:p>
        </p:txBody>
      </p:sp>
    </p:spTree>
    <p:extLst>
      <p:ext uri="{BB962C8B-B14F-4D97-AF65-F5344CB8AC3E}">
        <p14:creationId xmlns:p14="http://schemas.microsoft.com/office/powerpoint/2010/main" val="188826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6194A-AA1C-4408-8E83-1815C168C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0" y="321811"/>
            <a:ext cx="8484124" cy="635490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8BD54-B73B-4A77-8F57-E256270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112" y="1232391"/>
            <a:ext cx="8032422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Coffee break: back at 14:55</a:t>
            </a:r>
          </a:p>
        </p:txBody>
      </p:sp>
    </p:spTree>
    <p:extLst>
      <p:ext uri="{BB962C8B-B14F-4D97-AF65-F5344CB8AC3E}">
        <p14:creationId xmlns:p14="http://schemas.microsoft.com/office/powerpoint/2010/main" val="31247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CEDE-B721-4CD3-9451-D1FB800CD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7901"/>
            <a:ext cx="9144000" cy="1102936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Improvement focus: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15DF2-ED4B-4B31-B723-60909018B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033" y="1241722"/>
            <a:ext cx="11019934" cy="50800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Thinking about: </a:t>
            </a:r>
            <a:r>
              <a:rPr lang="en-GB" dirty="0" err="1"/>
              <a:t>periop</a:t>
            </a:r>
            <a:r>
              <a:rPr lang="en-GB" dirty="0"/>
              <a:t> and post op care- quick access to theatre, ITU admission, elderly care liaison, ward care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In your tables: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How do you approach this?</a:t>
            </a:r>
          </a:p>
          <a:p>
            <a:pPr algn="l"/>
            <a:r>
              <a:rPr lang="en-GB" dirty="0"/>
              <a:t>		How do you work with theatres and ITU on </a:t>
            </a:r>
            <a:r>
              <a:rPr lang="en-GB" dirty="0" err="1"/>
              <a:t>EmLaps</a:t>
            </a:r>
            <a:r>
              <a:rPr lang="en-GB" dirty="0"/>
              <a:t>? Do you have 		any elderly care liaison? Do you do have any enhanced recovery for 		emergencies?</a:t>
            </a:r>
          </a:p>
          <a:p>
            <a:pPr algn="l"/>
            <a:r>
              <a:rPr lang="en-GB" dirty="0"/>
              <a:t>	What works well for you?</a:t>
            </a:r>
          </a:p>
          <a:p>
            <a:pPr algn="l"/>
            <a:r>
              <a:rPr lang="en-GB" dirty="0"/>
              <a:t>	What do you find difficult?</a:t>
            </a:r>
          </a:p>
          <a:p>
            <a:pPr algn="l"/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Be ready to feedback your main points to the room in 15 mins.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14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4C33-2825-4740-992B-D6EBDC1C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guide to building a case for elderly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076A-5EE5-4C43-BEB9-34D8457D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caseload using historic NELA data- how many &gt;70s/week?</a:t>
            </a:r>
          </a:p>
          <a:p>
            <a:endParaRPr lang="en-GB" dirty="0"/>
          </a:p>
          <a:p>
            <a:r>
              <a:rPr lang="en-GB" dirty="0"/>
              <a:t>Ask </a:t>
            </a:r>
            <a:r>
              <a:rPr lang="en-GB" dirty="0" err="1"/>
              <a:t>CoE</a:t>
            </a:r>
            <a:r>
              <a:rPr lang="en-GB" dirty="0"/>
              <a:t> about likely provision e.g. 1PA/2PA etc depending on need</a:t>
            </a:r>
          </a:p>
          <a:p>
            <a:endParaRPr lang="en-GB" dirty="0"/>
          </a:p>
          <a:p>
            <a:r>
              <a:rPr lang="en-GB" dirty="0"/>
              <a:t>Look at length of stay for &gt;70s (it is likely this is long!) Use this to make a case for </a:t>
            </a:r>
            <a:r>
              <a:rPr lang="en-GB" dirty="0" err="1"/>
              <a:t>CoE</a:t>
            </a:r>
            <a:r>
              <a:rPr lang="en-GB" dirty="0"/>
              <a:t> to reduce impatient stay (can use </a:t>
            </a:r>
            <a:r>
              <a:rPr lang="en-GB" dirty="0" err="1"/>
              <a:t>orthogeris</a:t>
            </a:r>
            <a:r>
              <a:rPr lang="en-GB" dirty="0"/>
              <a:t> or vascular liaison as an example)</a:t>
            </a:r>
          </a:p>
          <a:p>
            <a:endParaRPr lang="en-GB" dirty="0"/>
          </a:p>
          <a:p>
            <a:r>
              <a:rPr lang="en-GB" dirty="0"/>
              <a:t>Many resources on British Geriatric society webpage bgs.org.uk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63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Over to you…..</a:t>
            </a:r>
          </a:p>
        </p:txBody>
      </p:sp>
      <p:pic>
        <p:nvPicPr>
          <p:cNvPr id="32770" name="Content Placeholder 3" descr="question-time-Jane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8" y="1557339"/>
            <a:ext cx="6851650" cy="3767137"/>
          </a:xfrm>
        </p:spPr>
      </p:pic>
    </p:spTree>
    <p:extLst>
      <p:ext uri="{BB962C8B-B14F-4D97-AF65-F5344CB8AC3E}">
        <p14:creationId xmlns:p14="http://schemas.microsoft.com/office/powerpoint/2010/main" val="6938713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693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Default Design</vt:lpstr>
      <vt:lpstr>1_Office Theme</vt:lpstr>
      <vt:lpstr>2_Office Theme</vt:lpstr>
      <vt:lpstr>Improvement focus: </vt:lpstr>
      <vt:lpstr>PowerPoint Presentation</vt:lpstr>
      <vt:lpstr>PowerPoint Presentation</vt:lpstr>
      <vt:lpstr>Improvement focus: </vt:lpstr>
      <vt:lpstr>PowerPoint Presentation</vt:lpstr>
      <vt:lpstr>Coffee break: back at 14:55</vt:lpstr>
      <vt:lpstr>Improvement focus: </vt:lpstr>
      <vt:lpstr>Quick guide to building a case for elderly care</vt:lpstr>
      <vt:lpstr>Over to you…..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focus:</dc:title>
  <dc:creator>carolyn_johnston@yahoo.co.uk</dc:creator>
  <cp:lastModifiedBy>carolyn_johnston@yahoo.co.uk</cp:lastModifiedBy>
  <cp:revision>9</cp:revision>
  <dcterms:created xsi:type="dcterms:W3CDTF">2017-11-02T08:27:37Z</dcterms:created>
  <dcterms:modified xsi:type="dcterms:W3CDTF">2017-11-05T13:11:50Z</dcterms:modified>
</cp:coreProperties>
</file>